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15" r:id="rId3"/>
    <p:sldId id="324" r:id="rId4"/>
    <p:sldId id="325" r:id="rId5"/>
    <p:sldId id="327" r:id="rId6"/>
    <p:sldId id="326" r:id="rId7"/>
    <p:sldId id="328" r:id="rId8"/>
    <p:sldId id="316" r:id="rId9"/>
    <p:sldId id="302" r:id="rId10"/>
    <p:sldId id="329" r:id="rId11"/>
    <p:sldId id="320" r:id="rId12"/>
    <p:sldId id="321" r:id="rId13"/>
    <p:sldId id="323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CCCCFF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1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0A267-43BE-47CD-812A-5E78F97FBC7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0B14AE-AD99-4E7E-92B9-FEE149117E6D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 Республики Крым и города Севастополь поступило 9 проектов,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грантополучатели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7 проектов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4EDBE5-19CE-411D-A4E6-8EC2C48754FB}" type="parTrans" cxnId="{67A26C9E-F322-46FE-89B1-D51F3EC84BE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8673941-AFA5-47A8-B4FD-DDF20F1033C4}" type="sibTrans" cxnId="{67A26C9E-F322-46FE-89B1-D51F3EC84BE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26011E6-E5DF-4FB9-871F-970FFD54ED27}" type="pres">
      <dgm:prSet presAssocID="{62B0A267-43BE-47CD-812A-5E78F97FBC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BCF43-6368-454F-9BC9-A513D4E256AE}" type="pres">
      <dgm:prSet presAssocID="{690B14AE-AD99-4E7E-92B9-FEE149117E6D}" presName="parentText" presStyleLbl="node1" presStyleIdx="0" presStyleCnt="1" custLinFactNeighborX="1998" custLinFactNeighborY="-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A26C9E-F322-46FE-89B1-D51F3EC84BEA}" srcId="{62B0A267-43BE-47CD-812A-5E78F97FBC7C}" destId="{690B14AE-AD99-4E7E-92B9-FEE149117E6D}" srcOrd="0" destOrd="0" parTransId="{A54EDBE5-19CE-411D-A4E6-8EC2C48754FB}" sibTransId="{D8673941-AFA5-47A8-B4FD-DDF20F1033C4}"/>
    <dgm:cxn modelId="{0FE3DBA5-C370-418B-87AC-982BED18DD6C}" type="presOf" srcId="{690B14AE-AD99-4E7E-92B9-FEE149117E6D}" destId="{8BEBCF43-6368-454F-9BC9-A513D4E256AE}" srcOrd="0" destOrd="0" presId="urn:microsoft.com/office/officeart/2005/8/layout/vList2"/>
    <dgm:cxn modelId="{BC05241B-279F-4B18-9833-67C70A9077FB}" type="presOf" srcId="{62B0A267-43BE-47CD-812A-5E78F97FBC7C}" destId="{F26011E6-E5DF-4FB9-871F-970FFD54ED27}" srcOrd="0" destOrd="0" presId="urn:microsoft.com/office/officeart/2005/8/layout/vList2"/>
    <dgm:cxn modelId="{94D23AF3-845E-4B05-B364-1C3A3DD51D89}" type="presParOf" srcId="{F26011E6-E5DF-4FB9-871F-970FFD54ED27}" destId="{8BEBCF43-6368-454F-9BC9-A513D4E256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CF6D8A-53DC-49AC-8AD3-7F0D30D6DEF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15FC53-ABAF-4C5B-8381-4A5EE60319E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Решить конкретную проблему муниципального образования в сфере профилактики семейного неблагополучия и социального сиротства детей, социальной поддержки семей с детьми-инвалидами, социальной реабилитации детей, находящихся в конфликте с законом 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892945BA-C73D-4C6A-85FB-49B4B39724C2}" type="parTrans" cxnId="{883CF822-8955-48F9-88E8-ADE54995DD6C}">
      <dgm:prSet/>
      <dgm:spPr/>
      <dgm:t>
        <a:bodyPr/>
        <a:lstStyle/>
        <a:p>
          <a:endParaRPr lang="ru-RU" sz="1600">
            <a:solidFill>
              <a:schemeClr val="accent1">
                <a:lumMod val="50000"/>
              </a:schemeClr>
            </a:solidFill>
          </a:endParaRPr>
        </a:p>
      </dgm:t>
    </dgm:pt>
    <dgm:pt modelId="{B2F4507E-5306-4310-B60D-F73659C7CD1E}" type="sibTrans" cxnId="{883CF822-8955-48F9-88E8-ADE54995DD6C}">
      <dgm:prSet/>
      <dgm:spPr/>
      <dgm:t>
        <a:bodyPr/>
        <a:lstStyle/>
        <a:p>
          <a:endParaRPr lang="ru-RU" sz="1600">
            <a:solidFill>
              <a:schemeClr val="accent1">
                <a:lumMod val="50000"/>
              </a:schemeClr>
            </a:solidFill>
          </a:endParaRPr>
        </a:p>
      </dgm:t>
    </dgm:pt>
    <dgm:pt modelId="{6372F8AC-0CE6-46BD-912B-5FCA16045FA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Создать условия для повышения роли и статуса муниципалитета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в работе с населением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33EED0BA-2D54-4B1B-83B2-FE530482C67B}" type="parTrans" cxnId="{F0D2E25D-BDDF-4553-8672-107FBFB2387F}">
      <dgm:prSet/>
      <dgm:spPr/>
      <dgm:t>
        <a:bodyPr/>
        <a:lstStyle/>
        <a:p>
          <a:endParaRPr lang="ru-RU" sz="1600">
            <a:solidFill>
              <a:schemeClr val="accent1">
                <a:lumMod val="50000"/>
              </a:schemeClr>
            </a:solidFill>
          </a:endParaRPr>
        </a:p>
      </dgm:t>
    </dgm:pt>
    <dgm:pt modelId="{B3029DCB-E1F2-45C0-9A3C-92D85819057F}" type="sibTrans" cxnId="{F0D2E25D-BDDF-4553-8672-107FBFB2387F}">
      <dgm:prSet/>
      <dgm:spPr/>
      <dgm:t>
        <a:bodyPr/>
        <a:lstStyle/>
        <a:p>
          <a:endParaRPr lang="ru-RU" sz="1600">
            <a:solidFill>
              <a:schemeClr val="accent1">
                <a:lumMod val="50000"/>
              </a:schemeClr>
            </a:solidFill>
          </a:endParaRPr>
        </a:p>
      </dgm:t>
    </dgm:pt>
    <dgm:pt modelId="{D0E9BDE7-C039-4615-B4AE-7710E4180D81}">
      <dgm:prSet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Реально повлиять на повышение качества и доступности помощи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0C9AE028-5143-4B07-9064-A64B7056D052}" type="parTrans" cxnId="{6C22B8BD-EBA9-4C73-9A73-29B5731F58E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2B6E222-EEDB-4F7A-A89F-AA675E4CD621}" type="sibTrans" cxnId="{6C22B8BD-EBA9-4C73-9A73-29B5731F58E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27E1451-C172-4994-A375-C6D0A86333C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Консолидировать ресурсы местного сообщества (включение организаций разной ведомственной принадлежности, социально ориентированных НКО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и активных граждан)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EA168443-03E7-4C9D-94CE-DA1122AABBFD}" type="parTrans" cxnId="{BAC8A681-B313-449C-97F5-064C7D4D920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5D2186D-812F-433D-BEFB-70F80264DB6B}" type="sibTrans" cxnId="{BAC8A681-B313-449C-97F5-064C7D4D920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067065EC-185C-401A-B028-C96A2EC71948}">
      <dgm:prSet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Привлечь дополнительные (финансовые, материально-технические, кадровые) ресурсы для деятельности муниципалитета в социальной сфере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BF503030-6682-4128-A3D9-C33754DB700F}" type="parTrans" cxnId="{E228B4E2-D2A6-45C2-AB75-89AD14FFA88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8A96E82-022B-44A9-83C9-9A9665DA28B5}" type="sibTrans" cxnId="{E228B4E2-D2A6-45C2-AB75-89AD14FFA88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8E3BCE2-F622-4F20-B911-9832351B5B9F}">
      <dgm:prSet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Эффективно применять методы программно-целевого управления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0923A43A-882F-4714-BE77-93B7E8F570B5}" type="parTrans" cxnId="{17BF7997-709E-4AD3-A923-6410BD78A0E1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7C81830F-E85F-44FD-8A16-BDCE7D6DB2C6}" type="sibTrans" cxnId="{17BF7997-709E-4AD3-A923-6410BD78A0E1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B1E13F4-9D2F-42C0-B897-583A702D9403}" type="pres">
      <dgm:prSet presAssocID="{4DCF6D8A-53DC-49AC-8AD3-7F0D30D6DEF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9B96F55-E756-4D5E-BCBA-4C8D2A85F9F0}" type="pres">
      <dgm:prSet presAssocID="{4DCF6D8A-53DC-49AC-8AD3-7F0D30D6DEF7}" presName="pyramid" presStyleLbl="node1" presStyleIdx="0" presStyleCnt="1" custScaleX="43738" custLinFactNeighborX="-4" custLinFactNeighborY="444"/>
      <dgm:spPr/>
    </dgm:pt>
    <dgm:pt modelId="{7C7A8138-57EF-4FAC-8AA6-A3538E0CDAF4}" type="pres">
      <dgm:prSet presAssocID="{4DCF6D8A-53DC-49AC-8AD3-7F0D30D6DEF7}" presName="theList" presStyleCnt="0"/>
      <dgm:spPr/>
    </dgm:pt>
    <dgm:pt modelId="{70F92779-0C08-444B-ACA1-21A8C9ECB63E}" type="pres">
      <dgm:prSet presAssocID="{1415FC53-ABAF-4C5B-8381-4A5EE60319ED}" presName="aNode" presStyleLbl="fgAcc1" presStyleIdx="0" presStyleCnt="6" custScaleX="218679" custScaleY="185408" custLinFactY="-7456" custLinFactNeighborX="29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61534-6A67-47AA-9882-E56EE7AD8A32}" type="pres">
      <dgm:prSet presAssocID="{1415FC53-ABAF-4C5B-8381-4A5EE60319ED}" presName="aSpace" presStyleCnt="0"/>
      <dgm:spPr/>
    </dgm:pt>
    <dgm:pt modelId="{834041A0-3AE4-409A-BBE3-43551EDF743D}" type="pres">
      <dgm:prSet presAssocID="{E27E1451-C172-4994-A375-C6D0A86333CD}" presName="aNode" presStyleLbl="fgAcc1" presStyleIdx="1" presStyleCnt="6" custScaleX="218858" custScaleY="155303" custLinFactNeighborX="3033" custLinFactNeighborY="38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F4FA-78FA-42F7-9C59-BD1351B01D77}" type="pres">
      <dgm:prSet presAssocID="{E27E1451-C172-4994-A375-C6D0A86333CD}" presName="aSpace" presStyleCnt="0"/>
      <dgm:spPr/>
    </dgm:pt>
    <dgm:pt modelId="{E6F23436-A36A-4F43-AD84-5AF9F85CDBA3}" type="pres">
      <dgm:prSet presAssocID="{067065EC-185C-401A-B028-C96A2EC71948}" presName="aNode" presStyleLbl="fgAcc1" presStyleIdx="2" presStyleCnt="6" custScaleX="218568" custLinFactY="5268" custLinFactNeighborX="28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B60CC-EED5-4A3C-86E7-9A117EA53091}" type="pres">
      <dgm:prSet presAssocID="{067065EC-185C-401A-B028-C96A2EC71948}" presName="aSpace" presStyleCnt="0"/>
      <dgm:spPr/>
    </dgm:pt>
    <dgm:pt modelId="{2C6EB43E-D2C1-49A1-9C15-88B9A07472BC}" type="pres">
      <dgm:prSet presAssocID="{98E3BCE2-F622-4F20-B911-9832351B5B9F}" presName="aNode" presStyleLbl="fgAcc1" presStyleIdx="3" presStyleCnt="6" custScaleX="217260" custLinFactY="241516" custLinFactNeighborX="2234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14BDF-EAA9-4066-9D4C-91CA2BCEAEE6}" type="pres">
      <dgm:prSet presAssocID="{98E3BCE2-F622-4F20-B911-9832351B5B9F}" presName="aSpace" presStyleCnt="0"/>
      <dgm:spPr/>
    </dgm:pt>
    <dgm:pt modelId="{348A2AD0-8E50-490D-A065-658DBF0FD4A4}" type="pres">
      <dgm:prSet presAssocID="{D0E9BDE7-C039-4615-B4AE-7710E4180D81}" presName="aNode" presStyleLbl="fgAcc1" presStyleIdx="4" presStyleCnt="6" custScaleX="217220" custLinFactY="29433" custLinFactNeighborX="22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C6BCF-0858-4925-8AA1-EBBD1609A4D3}" type="pres">
      <dgm:prSet presAssocID="{D0E9BDE7-C039-4615-B4AE-7710E4180D81}" presName="aSpace" presStyleCnt="0"/>
      <dgm:spPr/>
    </dgm:pt>
    <dgm:pt modelId="{00C715CC-66C0-45E3-A0B2-35116106EEA2}" type="pres">
      <dgm:prSet presAssocID="{6372F8AC-0CE6-46BD-912B-5FCA16045FA9}" presName="aNode" presStyleLbl="fgAcc1" presStyleIdx="5" presStyleCnt="6" custScaleX="217463" custLinFactY="-170149" custLinFactNeighborX="2335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B65E-75AD-4CCA-A630-040185F78816}" type="pres">
      <dgm:prSet presAssocID="{6372F8AC-0CE6-46BD-912B-5FCA16045FA9}" presName="aSpace" presStyleCnt="0"/>
      <dgm:spPr/>
    </dgm:pt>
  </dgm:ptLst>
  <dgm:cxnLst>
    <dgm:cxn modelId="{FD8C2E13-8596-484A-9D45-D3AD7404AF3E}" type="presOf" srcId="{6372F8AC-0CE6-46BD-912B-5FCA16045FA9}" destId="{00C715CC-66C0-45E3-A0B2-35116106EEA2}" srcOrd="0" destOrd="0" presId="urn:microsoft.com/office/officeart/2005/8/layout/pyramid2"/>
    <dgm:cxn modelId="{BAC8A681-B313-449C-97F5-064C7D4D9206}" srcId="{4DCF6D8A-53DC-49AC-8AD3-7F0D30D6DEF7}" destId="{E27E1451-C172-4994-A375-C6D0A86333CD}" srcOrd="1" destOrd="0" parTransId="{EA168443-03E7-4C9D-94CE-DA1122AABBFD}" sibTransId="{65D2186D-812F-433D-BEFB-70F80264DB6B}"/>
    <dgm:cxn modelId="{6711C7B2-3940-4C1C-81E1-1C8D6A8D0E5C}" type="presOf" srcId="{E27E1451-C172-4994-A375-C6D0A86333CD}" destId="{834041A0-3AE4-409A-BBE3-43551EDF743D}" srcOrd="0" destOrd="0" presId="urn:microsoft.com/office/officeart/2005/8/layout/pyramid2"/>
    <dgm:cxn modelId="{17BF7997-709E-4AD3-A923-6410BD78A0E1}" srcId="{4DCF6D8A-53DC-49AC-8AD3-7F0D30D6DEF7}" destId="{98E3BCE2-F622-4F20-B911-9832351B5B9F}" srcOrd="3" destOrd="0" parTransId="{0923A43A-882F-4714-BE77-93B7E8F570B5}" sibTransId="{7C81830F-E85F-44FD-8A16-BDCE7D6DB2C6}"/>
    <dgm:cxn modelId="{62750280-8C29-493C-8750-CAA35AD3A7CE}" type="presOf" srcId="{1415FC53-ABAF-4C5B-8381-4A5EE60319ED}" destId="{70F92779-0C08-444B-ACA1-21A8C9ECB63E}" srcOrd="0" destOrd="0" presId="urn:microsoft.com/office/officeart/2005/8/layout/pyramid2"/>
    <dgm:cxn modelId="{883CF822-8955-48F9-88E8-ADE54995DD6C}" srcId="{4DCF6D8A-53DC-49AC-8AD3-7F0D30D6DEF7}" destId="{1415FC53-ABAF-4C5B-8381-4A5EE60319ED}" srcOrd="0" destOrd="0" parTransId="{892945BA-C73D-4C6A-85FB-49B4B39724C2}" sibTransId="{B2F4507E-5306-4310-B60D-F73659C7CD1E}"/>
    <dgm:cxn modelId="{F0D2E25D-BDDF-4553-8672-107FBFB2387F}" srcId="{4DCF6D8A-53DC-49AC-8AD3-7F0D30D6DEF7}" destId="{6372F8AC-0CE6-46BD-912B-5FCA16045FA9}" srcOrd="5" destOrd="0" parTransId="{33EED0BA-2D54-4B1B-83B2-FE530482C67B}" sibTransId="{B3029DCB-E1F2-45C0-9A3C-92D85819057F}"/>
    <dgm:cxn modelId="{E228B4E2-D2A6-45C2-AB75-89AD14FFA889}" srcId="{4DCF6D8A-53DC-49AC-8AD3-7F0D30D6DEF7}" destId="{067065EC-185C-401A-B028-C96A2EC71948}" srcOrd="2" destOrd="0" parTransId="{BF503030-6682-4128-A3D9-C33754DB700F}" sibTransId="{38A96E82-022B-44A9-83C9-9A9665DA28B5}"/>
    <dgm:cxn modelId="{9D9C8BA2-6FC3-4DC9-961A-9EF2492987CF}" type="presOf" srcId="{067065EC-185C-401A-B028-C96A2EC71948}" destId="{E6F23436-A36A-4F43-AD84-5AF9F85CDBA3}" srcOrd="0" destOrd="0" presId="urn:microsoft.com/office/officeart/2005/8/layout/pyramid2"/>
    <dgm:cxn modelId="{250D214E-AAC3-4ED9-B3E4-32DF1CA211CF}" type="presOf" srcId="{4DCF6D8A-53DC-49AC-8AD3-7F0D30D6DEF7}" destId="{CB1E13F4-9D2F-42C0-B897-583A702D9403}" srcOrd="0" destOrd="0" presId="urn:microsoft.com/office/officeart/2005/8/layout/pyramid2"/>
    <dgm:cxn modelId="{6C22B8BD-EBA9-4C73-9A73-29B5731F58EF}" srcId="{4DCF6D8A-53DC-49AC-8AD3-7F0D30D6DEF7}" destId="{D0E9BDE7-C039-4615-B4AE-7710E4180D81}" srcOrd="4" destOrd="0" parTransId="{0C9AE028-5143-4B07-9064-A64B7056D052}" sibTransId="{F2B6E222-EEDB-4F7A-A89F-AA675E4CD621}"/>
    <dgm:cxn modelId="{01CB741B-229B-401D-9538-E96D6ACFC453}" type="presOf" srcId="{98E3BCE2-F622-4F20-B911-9832351B5B9F}" destId="{2C6EB43E-D2C1-49A1-9C15-88B9A07472BC}" srcOrd="0" destOrd="0" presId="urn:microsoft.com/office/officeart/2005/8/layout/pyramid2"/>
    <dgm:cxn modelId="{75D32C30-4E33-4685-B86D-D370B6FD9504}" type="presOf" srcId="{D0E9BDE7-C039-4615-B4AE-7710E4180D81}" destId="{348A2AD0-8E50-490D-A065-658DBF0FD4A4}" srcOrd="0" destOrd="0" presId="urn:microsoft.com/office/officeart/2005/8/layout/pyramid2"/>
    <dgm:cxn modelId="{B04A9F00-106E-4EE5-AE5B-4863D4645A56}" type="presParOf" srcId="{CB1E13F4-9D2F-42C0-B897-583A702D9403}" destId="{B9B96F55-E756-4D5E-BCBA-4C8D2A85F9F0}" srcOrd="0" destOrd="0" presId="urn:microsoft.com/office/officeart/2005/8/layout/pyramid2"/>
    <dgm:cxn modelId="{75F633A6-5572-4321-9C85-DEFABF6CAF25}" type="presParOf" srcId="{CB1E13F4-9D2F-42C0-B897-583A702D9403}" destId="{7C7A8138-57EF-4FAC-8AA6-A3538E0CDAF4}" srcOrd="1" destOrd="0" presId="urn:microsoft.com/office/officeart/2005/8/layout/pyramid2"/>
    <dgm:cxn modelId="{D45CF443-1C93-4532-BEDF-1B773FFD10A6}" type="presParOf" srcId="{7C7A8138-57EF-4FAC-8AA6-A3538E0CDAF4}" destId="{70F92779-0C08-444B-ACA1-21A8C9ECB63E}" srcOrd="0" destOrd="0" presId="urn:microsoft.com/office/officeart/2005/8/layout/pyramid2"/>
    <dgm:cxn modelId="{10C11ADF-AF3C-4603-AF63-886229E430D3}" type="presParOf" srcId="{7C7A8138-57EF-4FAC-8AA6-A3538E0CDAF4}" destId="{D8961534-6A67-47AA-9882-E56EE7AD8A32}" srcOrd="1" destOrd="0" presId="urn:microsoft.com/office/officeart/2005/8/layout/pyramid2"/>
    <dgm:cxn modelId="{2C31E76B-0C7D-426D-806D-908C95279825}" type="presParOf" srcId="{7C7A8138-57EF-4FAC-8AA6-A3538E0CDAF4}" destId="{834041A0-3AE4-409A-BBE3-43551EDF743D}" srcOrd="2" destOrd="0" presId="urn:microsoft.com/office/officeart/2005/8/layout/pyramid2"/>
    <dgm:cxn modelId="{28D11100-A46D-4917-A2A7-C0175DEF8331}" type="presParOf" srcId="{7C7A8138-57EF-4FAC-8AA6-A3538E0CDAF4}" destId="{F4AFF4FA-78FA-42F7-9C59-BD1351B01D77}" srcOrd="3" destOrd="0" presId="urn:microsoft.com/office/officeart/2005/8/layout/pyramid2"/>
    <dgm:cxn modelId="{D77B7ABB-FFFC-4484-8C34-9B163C37472A}" type="presParOf" srcId="{7C7A8138-57EF-4FAC-8AA6-A3538E0CDAF4}" destId="{E6F23436-A36A-4F43-AD84-5AF9F85CDBA3}" srcOrd="4" destOrd="0" presId="urn:microsoft.com/office/officeart/2005/8/layout/pyramid2"/>
    <dgm:cxn modelId="{9AC61EB6-F9F7-46C3-9A9C-601369C0F44B}" type="presParOf" srcId="{7C7A8138-57EF-4FAC-8AA6-A3538E0CDAF4}" destId="{E8CB60CC-EED5-4A3C-86E7-9A117EA53091}" srcOrd="5" destOrd="0" presId="urn:microsoft.com/office/officeart/2005/8/layout/pyramid2"/>
    <dgm:cxn modelId="{AB641817-7DFD-4C8B-B4C1-32B8F5308C33}" type="presParOf" srcId="{7C7A8138-57EF-4FAC-8AA6-A3538E0CDAF4}" destId="{2C6EB43E-D2C1-49A1-9C15-88B9A07472BC}" srcOrd="6" destOrd="0" presId="urn:microsoft.com/office/officeart/2005/8/layout/pyramid2"/>
    <dgm:cxn modelId="{006F23FC-B166-4B3B-9FC6-458DA4F20DA1}" type="presParOf" srcId="{7C7A8138-57EF-4FAC-8AA6-A3538E0CDAF4}" destId="{CCB14BDF-EAA9-4066-9D4C-91CA2BCEAEE6}" srcOrd="7" destOrd="0" presId="urn:microsoft.com/office/officeart/2005/8/layout/pyramid2"/>
    <dgm:cxn modelId="{1FC86ABA-4D47-42D0-B538-3A922EA299A7}" type="presParOf" srcId="{7C7A8138-57EF-4FAC-8AA6-A3538E0CDAF4}" destId="{348A2AD0-8E50-490D-A065-658DBF0FD4A4}" srcOrd="8" destOrd="0" presId="urn:microsoft.com/office/officeart/2005/8/layout/pyramid2"/>
    <dgm:cxn modelId="{EEC80E12-FF9D-499A-BB2D-6E685FC59AE0}" type="presParOf" srcId="{7C7A8138-57EF-4FAC-8AA6-A3538E0CDAF4}" destId="{485C6BCF-0858-4925-8AA1-EBBD1609A4D3}" srcOrd="9" destOrd="0" presId="urn:microsoft.com/office/officeart/2005/8/layout/pyramid2"/>
    <dgm:cxn modelId="{646D0C4C-B37B-41F9-A31D-F63FA07D9565}" type="presParOf" srcId="{7C7A8138-57EF-4FAC-8AA6-A3538E0CDAF4}" destId="{00C715CC-66C0-45E3-A0B2-35116106EEA2}" srcOrd="10" destOrd="0" presId="urn:microsoft.com/office/officeart/2005/8/layout/pyramid2"/>
    <dgm:cxn modelId="{FA6897D9-1257-462A-B3AE-0DB4F9ECAD9A}" type="presParOf" srcId="{7C7A8138-57EF-4FAC-8AA6-A3538E0CDAF4}" destId="{25CBB65E-75AD-4CCA-A630-040185F7881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18DB73-C0A7-431E-BC60-E42140CD6BCA}" type="doc">
      <dgm:prSet loTypeId="urn:microsoft.com/office/officeart/2005/8/layout/radial4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5318B43-1A6D-4328-8710-1D7862D6ED7B}">
      <dgm:prSet phldrT="[Текст]"/>
      <dgm:spPr>
        <a:solidFill>
          <a:srgbClr val="FFFFCC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Конкретные измеримые результаты для детей и семей целевых групп проекта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9E1473-1254-42DF-B602-E368E3F7BD09}" type="parTrans" cxnId="{E17E7169-8014-4EE6-AC1D-0CDD2B95A96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3B8C4F-14AC-4C78-A56F-A3DD5C12C7C2}" type="sibTrans" cxnId="{E17E7169-8014-4EE6-AC1D-0CDD2B95A96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A81C7-1CAC-41AB-9110-8714E7C950EE}">
      <dgm:prSet phldrT="[Текст]"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Мероприятия, выполняемые за счет собственных и привлеченных средств (организации, спонсоры, благотворители)</a:t>
          </a:r>
        </a:p>
        <a:p>
          <a:r>
            <a:rPr lang="ru-RU" u="sng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 не установлена</a:t>
          </a:r>
          <a:endParaRPr lang="ru-RU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740F3-0E99-4992-9888-BDBEF3E3E018}" type="parTrans" cxnId="{56372A13-DC29-4803-B2B3-7201F4CDC3EC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53C1DD-F010-47D4-A32D-B18ED0419311}" type="sibTrans" cxnId="{56372A13-DC29-4803-B2B3-7201F4CDC3EC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F88982-FDB4-4D97-B910-06FBFC0E970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Мероприятия, выполняемые за счет гранта Фонда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 млн руб., 18 месяцев)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5434F9-9984-46D9-9AFB-B80EEC4FCE4E}" type="parTrans" cxnId="{44DCE4C0-0E09-4432-AB59-D28171AFD8A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4E459C-677B-44A5-829D-AACA6CBFAB90}" type="sibTrans" cxnId="{44DCE4C0-0E09-4432-AB59-D28171AFD8A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307CA5-927F-4F3D-80D0-67A1ACC7C40A}" type="pres">
      <dgm:prSet presAssocID="{C618DB73-C0A7-431E-BC60-E42140CD6B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FA458-767E-4B6D-83B2-27ED14E00477}" type="pres">
      <dgm:prSet presAssocID="{45318B43-1A6D-4328-8710-1D7862D6ED7B}" presName="centerShape" presStyleLbl="node0" presStyleIdx="0" presStyleCnt="1"/>
      <dgm:spPr/>
      <dgm:t>
        <a:bodyPr/>
        <a:lstStyle/>
        <a:p>
          <a:endParaRPr lang="ru-RU"/>
        </a:p>
      </dgm:t>
    </dgm:pt>
    <dgm:pt modelId="{B152E911-D07E-4DAA-A6CF-9FF09956B59D}" type="pres">
      <dgm:prSet presAssocID="{7FB740F3-0E99-4992-9888-BDBEF3E3E018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D72C864C-25A4-45F1-9008-7833261837F6}" type="pres">
      <dgm:prSet presAssocID="{496A81C7-1CAC-41AB-9110-8714E7C950E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6FAE6-5CB1-4484-B957-23EDA476744F}" type="pres">
      <dgm:prSet presAssocID="{355434F9-9984-46D9-9AFB-B80EEC4FCE4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2A2C1B02-FC29-4A63-A460-503D84D3215B}" type="pres">
      <dgm:prSet presAssocID="{8DF88982-FDB4-4D97-B910-06FBFC0E970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72A13-DC29-4803-B2B3-7201F4CDC3EC}" srcId="{45318B43-1A6D-4328-8710-1D7862D6ED7B}" destId="{496A81C7-1CAC-41AB-9110-8714E7C950EE}" srcOrd="0" destOrd="0" parTransId="{7FB740F3-0E99-4992-9888-BDBEF3E3E018}" sibTransId="{6553C1DD-F010-47D4-A32D-B18ED0419311}"/>
    <dgm:cxn modelId="{BB1DE9F7-B0D1-4FB9-8ADA-87E51720C18C}" type="presOf" srcId="{7FB740F3-0E99-4992-9888-BDBEF3E3E018}" destId="{B152E911-D07E-4DAA-A6CF-9FF09956B59D}" srcOrd="0" destOrd="0" presId="urn:microsoft.com/office/officeart/2005/8/layout/radial4"/>
    <dgm:cxn modelId="{4DBC8BD3-F8E3-40AB-98F7-2CD39566CC05}" type="presOf" srcId="{496A81C7-1CAC-41AB-9110-8714E7C950EE}" destId="{D72C864C-25A4-45F1-9008-7833261837F6}" srcOrd="0" destOrd="0" presId="urn:microsoft.com/office/officeart/2005/8/layout/radial4"/>
    <dgm:cxn modelId="{94705F5E-72C8-4955-B4A9-DD9FDE8E85D0}" type="presOf" srcId="{45318B43-1A6D-4328-8710-1D7862D6ED7B}" destId="{301FA458-767E-4B6D-83B2-27ED14E00477}" srcOrd="0" destOrd="0" presId="urn:microsoft.com/office/officeart/2005/8/layout/radial4"/>
    <dgm:cxn modelId="{5088F404-E86C-4DD5-A2CE-4B7B9436117A}" type="presOf" srcId="{C618DB73-C0A7-431E-BC60-E42140CD6BCA}" destId="{E0307CA5-927F-4F3D-80D0-67A1ACC7C40A}" srcOrd="0" destOrd="0" presId="urn:microsoft.com/office/officeart/2005/8/layout/radial4"/>
    <dgm:cxn modelId="{53C8C8D9-F7AC-47A0-A519-234AFDB4C6EF}" type="presOf" srcId="{355434F9-9984-46D9-9AFB-B80EEC4FCE4E}" destId="{F236FAE6-5CB1-4484-B957-23EDA476744F}" srcOrd="0" destOrd="0" presId="urn:microsoft.com/office/officeart/2005/8/layout/radial4"/>
    <dgm:cxn modelId="{17EC0184-C8F5-4D95-8213-D287BFFEA3DA}" type="presOf" srcId="{8DF88982-FDB4-4D97-B910-06FBFC0E970F}" destId="{2A2C1B02-FC29-4A63-A460-503D84D3215B}" srcOrd="0" destOrd="0" presId="urn:microsoft.com/office/officeart/2005/8/layout/radial4"/>
    <dgm:cxn modelId="{44DCE4C0-0E09-4432-AB59-D28171AFD8A6}" srcId="{45318B43-1A6D-4328-8710-1D7862D6ED7B}" destId="{8DF88982-FDB4-4D97-B910-06FBFC0E970F}" srcOrd="1" destOrd="0" parTransId="{355434F9-9984-46D9-9AFB-B80EEC4FCE4E}" sibTransId="{8E4E459C-677B-44A5-829D-AACA6CBFAB90}"/>
    <dgm:cxn modelId="{E17E7169-8014-4EE6-AC1D-0CDD2B95A966}" srcId="{C618DB73-C0A7-431E-BC60-E42140CD6BCA}" destId="{45318B43-1A6D-4328-8710-1D7862D6ED7B}" srcOrd="0" destOrd="0" parTransId="{DC9E1473-1254-42DF-B602-E368E3F7BD09}" sibTransId="{DB3B8C4F-14AC-4C78-A56F-A3DD5C12C7C2}"/>
    <dgm:cxn modelId="{22FE912C-21DB-40F2-A312-B519536F1F37}" type="presParOf" srcId="{E0307CA5-927F-4F3D-80D0-67A1ACC7C40A}" destId="{301FA458-767E-4B6D-83B2-27ED14E00477}" srcOrd="0" destOrd="0" presId="urn:microsoft.com/office/officeart/2005/8/layout/radial4"/>
    <dgm:cxn modelId="{61652D35-0B67-415C-80C6-84C5058EA543}" type="presParOf" srcId="{E0307CA5-927F-4F3D-80D0-67A1ACC7C40A}" destId="{B152E911-D07E-4DAA-A6CF-9FF09956B59D}" srcOrd="1" destOrd="0" presId="urn:microsoft.com/office/officeart/2005/8/layout/radial4"/>
    <dgm:cxn modelId="{A36DC75A-290D-4739-BCFA-4F81C2C29B62}" type="presParOf" srcId="{E0307CA5-927F-4F3D-80D0-67A1ACC7C40A}" destId="{D72C864C-25A4-45F1-9008-7833261837F6}" srcOrd="2" destOrd="0" presId="urn:microsoft.com/office/officeart/2005/8/layout/radial4"/>
    <dgm:cxn modelId="{FED58D21-549F-4145-9765-698A6DD6BD57}" type="presParOf" srcId="{E0307CA5-927F-4F3D-80D0-67A1ACC7C40A}" destId="{F236FAE6-5CB1-4484-B957-23EDA476744F}" srcOrd="3" destOrd="0" presId="urn:microsoft.com/office/officeart/2005/8/layout/radial4"/>
    <dgm:cxn modelId="{4601058F-E5AC-4370-B54A-AB9454D77EB0}" type="presParOf" srcId="{E0307CA5-927F-4F3D-80D0-67A1ACC7C40A}" destId="{2A2C1B02-FC29-4A63-A460-503D84D321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C67391-0BC4-4162-8979-61FB16A4A7EB}" type="doc">
      <dgm:prSet loTypeId="urn:microsoft.com/office/officeart/2005/8/layout/process1" loCatId="process" qsTypeId="urn:microsoft.com/office/officeart/2005/8/quickstyle/simple3" qsCatId="simple" csTypeId="urn:microsoft.com/office/officeart/2005/8/colors/accent3_2" csCatId="accent3" phldr="1"/>
      <dgm:spPr/>
    </dgm:pt>
    <dgm:pt modelId="{7E4C7C37-5637-4668-979A-A3B536F5CA6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учреждения – участники всех видов конкурсов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CD687D-944B-4809-8F73-D18FE4A6CFB0}" type="parTrans" cxnId="{848E4523-B37A-43A9-A89A-3D83F2B104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EC0FE-6D06-44B0-BD86-144250EAC6CA}" type="sibTrans" cxnId="{848E4523-B37A-43A9-A89A-3D83F2B104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DDAFB-FAC7-45DD-B816-869376B1925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 направлены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решение проблем местного сообщества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920846-459C-4F97-BBD8-8A1C147BACB2}" type="parTrans" cxnId="{ABE0174D-E64F-4CA9-AD20-6BAFC01D35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7F61D-9D29-4871-9EFA-2350CEE261A7}" type="sibTrans" cxnId="{ABE0174D-E64F-4CA9-AD20-6BAFC01D35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1A4AC-C188-4231-B447-7C862D62D465}" type="pres">
      <dgm:prSet presAssocID="{BCC67391-0BC4-4162-8979-61FB16A4A7EB}" presName="Name0" presStyleCnt="0">
        <dgm:presLayoutVars>
          <dgm:dir/>
          <dgm:resizeHandles val="exact"/>
        </dgm:presLayoutVars>
      </dgm:prSet>
      <dgm:spPr/>
    </dgm:pt>
    <dgm:pt modelId="{67D8F507-31A3-407E-9BE4-A8207A633DD7}" type="pres">
      <dgm:prSet presAssocID="{7E4C7C37-5637-4668-979A-A3B536F5CA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B782-9F0B-4313-91F1-CABCE8B709BF}" type="pres">
      <dgm:prSet presAssocID="{FCDEC0FE-6D06-44B0-BD86-144250EAC6C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AE26935-1CA4-4A98-B514-7949BE2D828A}" type="pres">
      <dgm:prSet presAssocID="{FCDEC0FE-6D06-44B0-BD86-144250EAC6C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7B34B91-3875-455A-8AA4-1B98C258248F}" type="pres">
      <dgm:prSet presAssocID="{B43DDAFB-FAC7-45DD-B816-869376B1925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22570-1966-4278-87F7-55CB6D904C49}" type="presOf" srcId="{B43DDAFB-FAC7-45DD-B816-869376B1925B}" destId="{E7B34B91-3875-455A-8AA4-1B98C258248F}" srcOrd="0" destOrd="0" presId="urn:microsoft.com/office/officeart/2005/8/layout/process1"/>
    <dgm:cxn modelId="{A4C9E265-2DC3-49EB-B76B-31204B1B23BE}" type="presOf" srcId="{BCC67391-0BC4-4162-8979-61FB16A4A7EB}" destId="{C8D1A4AC-C188-4231-B447-7C862D62D465}" srcOrd="0" destOrd="0" presId="urn:microsoft.com/office/officeart/2005/8/layout/process1"/>
    <dgm:cxn modelId="{46246CDC-FC8A-4DF7-B293-C5634A3034CA}" type="presOf" srcId="{FCDEC0FE-6D06-44B0-BD86-144250EAC6CA}" destId="{AAE26935-1CA4-4A98-B514-7949BE2D828A}" srcOrd="1" destOrd="0" presId="urn:microsoft.com/office/officeart/2005/8/layout/process1"/>
    <dgm:cxn modelId="{ABE0174D-E64F-4CA9-AD20-6BAFC01D35EC}" srcId="{BCC67391-0BC4-4162-8979-61FB16A4A7EB}" destId="{B43DDAFB-FAC7-45DD-B816-869376B1925B}" srcOrd="1" destOrd="0" parTransId="{1B920846-459C-4F97-BBD8-8A1C147BACB2}" sibTransId="{3887F61D-9D29-4871-9EFA-2350CEE261A7}"/>
    <dgm:cxn modelId="{C0B1887E-5367-4B8D-A602-E9BF0DA94F9E}" type="presOf" srcId="{7E4C7C37-5637-4668-979A-A3B536F5CA61}" destId="{67D8F507-31A3-407E-9BE4-A8207A633DD7}" srcOrd="0" destOrd="0" presId="urn:microsoft.com/office/officeart/2005/8/layout/process1"/>
    <dgm:cxn modelId="{CCF3B4DC-AF73-4EF8-9959-9FC8452EBAB5}" type="presOf" srcId="{FCDEC0FE-6D06-44B0-BD86-144250EAC6CA}" destId="{9AC1B782-9F0B-4313-91F1-CABCE8B709BF}" srcOrd="0" destOrd="0" presId="urn:microsoft.com/office/officeart/2005/8/layout/process1"/>
    <dgm:cxn modelId="{848E4523-B37A-43A9-A89A-3D83F2B1048C}" srcId="{BCC67391-0BC4-4162-8979-61FB16A4A7EB}" destId="{7E4C7C37-5637-4668-979A-A3B536F5CA61}" srcOrd="0" destOrd="0" parTransId="{E0CD687D-944B-4809-8F73-D18FE4A6CFB0}" sibTransId="{FCDEC0FE-6D06-44B0-BD86-144250EAC6CA}"/>
    <dgm:cxn modelId="{769A0712-CB61-4CCA-93C8-B669A51CB73A}" type="presParOf" srcId="{C8D1A4AC-C188-4231-B447-7C862D62D465}" destId="{67D8F507-31A3-407E-9BE4-A8207A633DD7}" srcOrd="0" destOrd="0" presId="urn:microsoft.com/office/officeart/2005/8/layout/process1"/>
    <dgm:cxn modelId="{D02C83F6-F500-42FC-A722-EEB6F319DEA2}" type="presParOf" srcId="{C8D1A4AC-C188-4231-B447-7C862D62D465}" destId="{9AC1B782-9F0B-4313-91F1-CABCE8B709BF}" srcOrd="1" destOrd="0" presId="urn:microsoft.com/office/officeart/2005/8/layout/process1"/>
    <dgm:cxn modelId="{8BC82BA9-DD29-4FFD-A799-2BFB41E4761E}" type="presParOf" srcId="{9AC1B782-9F0B-4313-91F1-CABCE8B709BF}" destId="{AAE26935-1CA4-4A98-B514-7949BE2D828A}" srcOrd="0" destOrd="0" presId="urn:microsoft.com/office/officeart/2005/8/layout/process1"/>
    <dgm:cxn modelId="{59BCB28B-DA85-4E4F-9CF0-3F44F8F1C442}" type="presParOf" srcId="{C8D1A4AC-C188-4231-B447-7C862D62D465}" destId="{E7B34B91-3875-455A-8AA4-1B98C258248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BCF43-6368-454F-9BC9-A513D4E256AE}">
      <dsp:nvSpPr>
        <dsp:cNvPr id="0" name=""/>
        <dsp:cNvSpPr/>
      </dsp:nvSpPr>
      <dsp:spPr>
        <a:xfrm>
          <a:off x="0" y="2"/>
          <a:ext cx="7678564" cy="936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 Республики Крым и города Севастополь поступило 9 проектов,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грантополучатели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7 проектов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92" y="45694"/>
        <a:ext cx="7587180" cy="84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96F55-E756-4D5E-BCBA-4C8D2A85F9F0}">
      <dsp:nvSpPr>
        <dsp:cNvPr id="0" name=""/>
        <dsp:cNvSpPr/>
      </dsp:nvSpPr>
      <dsp:spPr>
        <a:xfrm>
          <a:off x="1315395" y="0"/>
          <a:ext cx="2290887" cy="52377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92779-0C08-444B-ACA1-21A8C9ECB63E}">
      <dsp:nvSpPr>
        <dsp:cNvPr id="0" name=""/>
        <dsp:cNvSpPr/>
      </dsp:nvSpPr>
      <dsp:spPr>
        <a:xfrm>
          <a:off x="541007" y="421870"/>
          <a:ext cx="7445011" cy="9521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Решить конкретную проблему муниципального образования в сфере профилактики семейного неблагополучия и социального сиротства детей, социальной поддержки семей с детьми-инвалидами, социальной реабилитации детей, находящихся в конфликте с законом 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7487" y="468350"/>
        <a:ext cx="7352051" cy="859193"/>
      </dsp:txXfrm>
    </dsp:sp>
    <dsp:sp modelId="{834041A0-3AE4-409A-BBE3-43551EDF743D}">
      <dsp:nvSpPr>
        <dsp:cNvPr id="0" name=""/>
        <dsp:cNvSpPr/>
      </dsp:nvSpPr>
      <dsp:spPr>
        <a:xfrm>
          <a:off x="541024" y="1565344"/>
          <a:ext cx="7451105" cy="7975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Консолидировать ресурсы местного сообщества (включение организаций разной ведомственной принадлежности, социально ориентированных НКО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и активных граждан)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9957" y="1604277"/>
        <a:ext cx="7373239" cy="719685"/>
      </dsp:txXfrm>
    </dsp:sp>
    <dsp:sp modelId="{E6F23436-A36A-4F43-AD84-5AF9F85CDBA3}">
      <dsp:nvSpPr>
        <dsp:cNvPr id="0" name=""/>
        <dsp:cNvSpPr/>
      </dsp:nvSpPr>
      <dsp:spPr>
        <a:xfrm>
          <a:off x="541024" y="2493691"/>
          <a:ext cx="7441232" cy="51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Привлечь дополнительные (финансовые, материально-технические, кадровые) ресурсы для деятельности муниципалитета в социальной сфере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6093" y="2518760"/>
        <a:ext cx="7391094" cy="463407"/>
      </dsp:txXfrm>
    </dsp:sp>
    <dsp:sp modelId="{2C6EB43E-D2C1-49A1-9C15-88B9A07472BC}">
      <dsp:nvSpPr>
        <dsp:cNvPr id="0" name=""/>
        <dsp:cNvSpPr/>
      </dsp:nvSpPr>
      <dsp:spPr>
        <a:xfrm>
          <a:off x="541024" y="4413056"/>
          <a:ext cx="7396700" cy="51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Эффективно применять методы программно-целевого управления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6093" y="4438125"/>
        <a:ext cx="7346562" cy="463407"/>
      </dsp:txXfrm>
    </dsp:sp>
    <dsp:sp modelId="{348A2AD0-8E50-490D-A065-658DBF0FD4A4}">
      <dsp:nvSpPr>
        <dsp:cNvPr id="0" name=""/>
        <dsp:cNvSpPr/>
      </dsp:nvSpPr>
      <dsp:spPr>
        <a:xfrm>
          <a:off x="541024" y="3773266"/>
          <a:ext cx="7395339" cy="51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Реально повлиять на повышение качества и доступности помощи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6093" y="3798335"/>
        <a:ext cx="7345201" cy="463407"/>
      </dsp:txXfrm>
    </dsp:sp>
    <dsp:sp modelId="{00C715CC-66C0-45E3-A0B2-35116106EEA2}">
      <dsp:nvSpPr>
        <dsp:cNvPr id="0" name=""/>
        <dsp:cNvSpPr/>
      </dsp:nvSpPr>
      <dsp:spPr>
        <a:xfrm>
          <a:off x="541007" y="3133481"/>
          <a:ext cx="7403612" cy="51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Создать условия для повышения роли и статуса муниципалитета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в работе с населением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6076" y="3158550"/>
        <a:ext cx="7353474" cy="4634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FA458-767E-4B6D-83B2-27ED14E00477}">
      <dsp:nvSpPr>
        <dsp:cNvPr id="0" name=""/>
        <dsp:cNvSpPr/>
      </dsp:nvSpPr>
      <dsp:spPr>
        <a:xfrm>
          <a:off x="2611865" y="1616524"/>
          <a:ext cx="2409117" cy="2409117"/>
        </a:xfrm>
        <a:prstGeom prst="ellipse">
          <a:avLst/>
        </a:prstGeom>
        <a:solidFill>
          <a:srgbClr val="FF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Конкретные измеримые результаты для детей и семей целевых групп проекта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4672" y="1969331"/>
        <a:ext cx="1703503" cy="1703503"/>
      </dsp:txXfrm>
    </dsp:sp>
    <dsp:sp modelId="{B152E911-D07E-4DAA-A6CF-9FF09956B59D}">
      <dsp:nvSpPr>
        <dsp:cNvPr id="0" name=""/>
        <dsp:cNvSpPr/>
      </dsp:nvSpPr>
      <dsp:spPr>
        <a:xfrm rot="12900000">
          <a:off x="974447" y="1166350"/>
          <a:ext cx="1938111" cy="6865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C864C-25A4-45F1-9008-7833261837F6}">
      <dsp:nvSpPr>
        <dsp:cNvPr id="0" name=""/>
        <dsp:cNvSpPr/>
      </dsp:nvSpPr>
      <dsp:spPr>
        <a:xfrm>
          <a:off x="5367" y="38357"/>
          <a:ext cx="2288661" cy="1830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Мероприятия, выполняемые за счет собственных и привлеченных средств (организации, спонсоры, благотворители)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u="sng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 не установлена</a:t>
          </a:r>
          <a:endParaRPr lang="ru-RU" sz="15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93" y="91983"/>
        <a:ext cx="2181409" cy="1723677"/>
      </dsp:txXfrm>
    </dsp:sp>
    <dsp:sp modelId="{F236FAE6-5CB1-4484-B957-23EDA476744F}">
      <dsp:nvSpPr>
        <dsp:cNvPr id="0" name=""/>
        <dsp:cNvSpPr/>
      </dsp:nvSpPr>
      <dsp:spPr>
        <a:xfrm rot="19500000">
          <a:off x="4720289" y="1166350"/>
          <a:ext cx="1938111" cy="6865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2C1B02-FC29-4A63-A460-503D84D3215B}">
      <dsp:nvSpPr>
        <dsp:cNvPr id="0" name=""/>
        <dsp:cNvSpPr/>
      </dsp:nvSpPr>
      <dsp:spPr>
        <a:xfrm>
          <a:off x="5338818" y="38357"/>
          <a:ext cx="2288661" cy="1830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Мероприятия, выполняемые за счет гранта Фонда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 млн руб., 18 месяцев)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92444" y="91983"/>
        <a:ext cx="2181409" cy="17236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8F507-31A3-407E-9BE4-A8207A633DD7}">
      <dsp:nvSpPr>
        <dsp:cNvPr id="0" name=""/>
        <dsp:cNvSpPr/>
      </dsp:nvSpPr>
      <dsp:spPr>
        <a:xfrm>
          <a:off x="1504" y="125277"/>
          <a:ext cx="3209102" cy="1925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учреждения – участники всех видов конкурсов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899" y="181672"/>
        <a:ext cx="3096312" cy="1812671"/>
      </dsp:txXfrm>
    </dsp:sp>
    <dsp:sp modelId="{9AC1B782-9F0B-4313-91F1-CABCE8B709BF}">
      <dsp:nvSpPr>
        <dsp:cNvPr id="0" name=""/>
        <dsp:cNvSpPr/>
      </dsp:nvSpPr>
      <dsp:spPr>
        <a:xfrm>
          <a:off x="3531517" y="690079"/>
          <a:ext cx="680329" cy="795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1517" y="849250"/>
        <a:ext cx="476230" cy="477515"/>
      </dsp:txXfrm>
    </dsp:sp>
    <dsp:sp modelId="{E7B34B91-3875-455A-8AA4-1B98C258248F}">
      <dsp:nvSpPr>
        <dsp:cNvPr id="0" name=""/>
        <dsp:cNvSpPr/>
      </dsp:nvSpPr>
      <dsp:spPr>
        <a:xfrm>
          <a:off x="4494248" y="125277"/>
          <a:ext cx="3209102" cy="1925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 направлены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решение проблем местного сообщества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0643" y="181672"/>
        <a:ext cx="3096312" cy="1812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3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0"/>
            <a:ext cx="2945184" cy="493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8BAB3-F9F8-4627-9F40-07A7A0F00F84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690389"/>
            <a:ext cx="5439089" cy="44428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9199"/>
            <a:ext cx="2945184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379199"/>
            <a:ext cx="2945184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5934D-D683-4939-B9C3-2D142C022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algn="l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algn="l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algn="l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algn="l"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AC8E50-4723-4FFC-AD35-E8989F5DB179}" type="slidenum">
              <a:rPr lang="ru-RU" altLang="ru-RU" smtClean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fld id="{E2BC9E18-9FC1-410C-AD66-66054406407E}" type="slidenum">
              <a:rPr lang="ru-RU" altLang="ru-RU" sz="1200" smtClean="0"/>
              <a:pPr/>
              <a:t>11</a:t>
            </a:fld>
            <a:endParaRPr lang="ru-RU" altLang="ru-RU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fld id="{7514EFB1-A890-432A-A095-00BBA5540A6C}" type="slidenum">
              <a:rPr lang="ru-RU" altLang="ru-RU" sz="1200" smtClean="0"/>
              <a:pPr/>
              <a:t>12</a:t>
            </a:fld>
            <a:endParaRPr lang="ru-RU" altLang="ru-RU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9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9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7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7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8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5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14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2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D61E-7683-4339-A9C2-1B14887EB25A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79D-E5D3-49CB-9112-C95CF918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7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686550" y="6092825"/>
            <a:ext cx="2057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100000"/>
              </a:spcBef>
              <a:buClr>
                <a:schemeClr val="tx1"/>
              </a:buClr>
              <a:buFont typeface="Arial" charset="0"/>
              <a:buNone/>
            </a:pPr>
            <a:endParaRPr lang="ru-RU" sz="1000" dirty="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608422" y="3212976"/>
            <a:ext cx="5112568" cy="124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100000"/>
              </a:spcBef>
              <a:buClr>
                <a:schemeClr val="tx1"/>
              </a:buClr>
              <a:buFont typeface="Arial" charset="0"/>
              <a:buNone/>
            </a:pPr>
            <a:endParaRPr lang="ru-RU" sz="1600" dirty="0">
              <a:solidFill>
                <a:srgbClr val="509A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29" y="116632"/>
            <a:ext cx="7275336" cy="129587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УЧАСТНИКОВ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КОНКУРСОВ ГОРОДОВ РОССИИ 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«ГОРОДА ДЛЯ ДЕТЕЙ»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5" y="1990589"/>
            <a:ext cx="7167831" cy="1872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участия муниципалитетов 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конкурсах проектов Фонда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21055" y="0"/>
            <a:ext cx="1822945" cy="6888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75336" y="1"/>
            <a:ext cx="45719" cy="68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563" y="260647"/>
            <a:ext cx="1280387" cy="129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7404394" y="6477000"/>
            <a:ext cx="16335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1100" b="1" dirty="0">
                <a:solidFill>
                  <a:schemeClr val="accent1">
                    <a:lumMod val="50000"/>
                  </a:schemeClr>
                </a:solidFill>
              </a:rPr>
              <a:t>www.fond-detyam.ru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6292334"/>
            <a:ext cx="2981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ФЕОДОСИЯ 25-26 МАЯ 2017</a:t>
            </a:r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5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23" y="188913"/>
            <a:ext cx="7272808" cy="7388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Возможности для </a:t>
            </a: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муниципальных учреждений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7824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53055698"/>
              </p:ext>
            </p:extLst>
          </p:nvPr>
        </p:nvGraphicFramePr>
        <p:xfrm>
          <a:off x="756492" y="1268760"/>
          <a:ext cx="770485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40482"/>
              </p:ext>
            </p:extLst>
          </p:nvPr>
        </p:nvGraphicFramePr>
        <p:xfrm>
          <a:off x="611560" y="3861048"/>
          <a:ext cx="7992888" cy="15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145"/>
                <a:gridCol w="4619743"/>
              </a:tblGrid>
              <a:tr h="15487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конкурс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июня по 17 июля 2017 года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2018-2019 гг.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гранта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1,5 млн руб.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реализации с 1 апреля 2018 по 30 сентября 2019 года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79712" y="5661248"/>
            <a:ext cx="674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Обязательная поддержка органа местного самоуправления, </a:t>
            </a:r>
          </a:p>
          <a:p>
            <a:r>
              <a:rPr lang="ru-RU" b="1" i="1" dirty="0" smtClean="0"/>
              <a:t>на территории которого реализуются мероприятия проекта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36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773238"/>
            <a:ext cx="7935912" cy="37433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361950" algn="just" eaLnBrk="1" hangingPunct="1">
              <a:spcAft>
                <a:spcPct val="10000"/>
              </a:spcAft>
              <a:buClr>
                <a:srgbClr val="579D27"/>
              </a:buClr>
              <a:buFontTx/>
              <a:buNone/>
              <a:defRPr/>
            </a:pPr>
            <a:r>
              <a:rPr lang="ru-RU" altLang="ru-RU" sz="2800" b="1" dirty="0" smtClean="0">
                <a:solidFill>
                  <a:srgbClr val="579D2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Aft>
                <a:spcPct val="10000"/>
              </a:spcAft>
              <a:buClr>
                <a:srgbClr val="579D27"/>
              </a:buClr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Aft>
                <a:spcPct val="10000"/>
              </a:spcAft>
              <a:buClr>
                <a:srgbClr val="579D27"/>
              </a:buClr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Aft>
                <a:spcPct val="10000"/>
              </a:spcAft>
              <a:buClr>
                <a:srgbClr val="579D27"/>
              </a:buClr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10" descr="listok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37465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Прямоугольник 1"/>
          <p:cNvSpPr>
            <a:spLocks noChangeArrowheads="1"/>
          </p:cNvSpPr>
          <p:nvPr/>
        </p:nvSpPr>
        <p:spPr bwMode="auto">
          <a:xfrm>
            <a:off x="684213" y="488950"/>
            <a:ext cx="72612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 eaLnBrk="1" hangingPunct="1">
              <a:lnSpc>
                <a:spcPct val="125000"/>
              </a:lnSpc>
              <a:spcAft>
                <a:spcPct val="10000"/>
              </a:spcAft>
              <a:buClr>
                <a:srgbClr val="579D27"/>
              </a:buClr>
            </a:pPr>
            <a:r>
              <a:rPr lang="ru-RU" altLang="ru-RU" sz="2000" b="1">
                <a:solidFill>
                  <a:srgbClr val="579D2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47173"/>
              </p:ext>
            </p:extLst>
          </p:nvPr>
        </p:nvGraphicFramePr>
        <p:xfrm>
          <a:off x="644280" y="1556793"/>
          <a:ext cx="6808040" cy="215124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326885"/>
                <a:gridCol w="3481155"/>
              </a:tblGrid>
              <a:tr h="1368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Социальное сопровождение </a:t>
                      </a:r>
                      <a:r>
                        <a:rPr lang="ru-RU" sz="1600" dirty="0" smtClean="0"/>
                        <a:t>семей с детьми, находящихся в трудной жизненной ситуации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Сопровождаемое проживание</a:t>
                      </a:r>
                    </a:p>
                    <a:p>
                      <a:pPr algn="ctr"/>
                      <a:r>
                        <a:rPr lang="ru-RU" sz="1600" dirty="0" smtClean="0"/>
                        <a:t>детей (в возрасте до 18 лет) </a:t>
                      </a:r>
                    </a:p>
                    <a:p>
                      <a:pPr algn="ctr"/>
                      <a:r>
                        <a:rPr lang="ru-RU" sz="1600" dirty="0" smtClean="0"/>
                        <a:t>с ментальной инвалидностью </a:t>
                      </a:r>
                    </a:p>
                    <a:p>
                      <a:pPr algn="ctr"/>
                      <a:r>
                        <a:rPr lang="ru-RU" sz="1600" dirty="0" smtClean="0"/>
                        <a:t>и психофизическими нарушениями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 anchor="ctr"/>
                </a:tc>
              </a:tr>
              <a:tr h="7830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Отработаны в ходе пилотных проектов Фонда при поддержке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Министерства </a:t>
                      </a:r>
                      <a:r>
                        <a:rPr lang="ru-RU" sz="1400" baseline="0" dirty="0" smtClean="0">
                          <a:effectLst/>
                        </a:rPr>
                        <a:t>труда и социальной защиты Российской Федерации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</a:rPr>
                        <a:t>и Министерства образования Российской Федерации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03" name="Rectangle 10"/>
          <p:cNvSpPr>
            <a:spLocks noChangeArrowheads="1"/>
          </p:cNvSpPr>
          <p:nvPr/>
        </p:nvSpPr>
        <p:spPr bwMode="auto">
          <a:xfrm>
            <a:off x="214362" y="271030"/>
            <a:ext cx="7890109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проектов,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направленных на внедрение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социальных технологий, </a:t>
            </a:r>
            <a:endParaRPr lang="ru-RU" alt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обеспечивающих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эффективной адресной помощи </a:t>
            </a: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семьям с детьми, </a:t>
            </a:r>
            <a:endParaRPr lang="ru-RU" alt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находящимся 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трудной жизненной ситуации</a:t>
            </a:r>
          </a:p>
          <a:p>
            <a:pPr algn="ctr"/>
            <a:endParaRPr lang="ru-RU" altLang="ru-RU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81800"/>
              </p:ext>
            </p:extLst>
          </p:nvPr>
        </p:nvGraphicFramePr>
        <p:xfrm>
          <a:off x="2483768" y="4029776"/>
          <a:ext cx="6382420" cy="215124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118898"/>
                <a:gridCol w="3263522"/>
              </a:tblGrid>
              <a:tr h="1368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Наставничество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Управление реабилитационным </a:t>
                      </a:r>
                    </a:p>
                    <a:p>
                      <a:pPr algn="ctr"/>
                      <a:r>
                        <a:rPr lang="ru-RU" sz="1600" dirty="0" smtClean="0"/>
                        <a:t>и </a:t>
                      </a:r>
                      <a:r>
                        <a:rPr lang="ru-RU" sz="1600" dirty="0" err="1" smtClean="0"/>
                        <a:t>абилитационным</a:t>
                      </a:r>
                      <a:r>
                        <a:rPr lang="ru-RU" sz="1600" dirty="0" smtClean="0"/>
                        <a:t> процессом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 anchor="ctr"/>
                </a:tc>
              </a:tr>
              <a:tr h="7830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Утверждены и рекомендованы</a:t>
                      </a:r>
                      <a:r>
                        <a:rPr lang="ru-RU" sz="1600" baseline="0" dirty="0" smtClean="0">
                          <a:effectLst/>
                        </a:rPr>
                        <a:t> к внедрению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Агентством стратегических инициатив</a:t>
                      </a: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412" marR="4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7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826394" y="332656"/>
            <a:ext cx="7064548" cy="5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Устойчивый долгосрочный эффект муниципальных проектов, поддержанных Фондом</a:t>
            </a:r>
            <a:endParaRPr lang="ru-RU" sz="1400" dirty="0" smtClean="0"/>
          </a:p>
        </p:txBody>
      </p:sp>
      <p:pic>
        <p:nvPicPr>
          <p:cNvPr id="1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72935"/>
              </p:ext>
            </p:extLst>
          </p:nvPr>
        </p:nvGraphicFramePr>
        <p:xfrm>
          <a:off x="1006972" y="1484784"/>
          <a:ext cx="7859216" cy="45365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859216"/>
              </a:tblGrid>
              <a:tr h="108012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dirty="0" smtClean="0"/>
                        <a:t>Организационно-нормативное</a:t>
                      </a:r>
                      <a:r>
                        <a:rPr lang="ru-RU" sz="1800" b="0" baseline="0" dirty="0" smtClean="0"/>
                        <a:t> оформление нововведений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24136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/>
                        <a:t> Продолжение оказания новых видов помощи после завершения финансирования Фондом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8012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/>
                        <a:t> Использование реабилитационного</a:t>
                      </a:r>
                      <a:r>
                        <a:rPr lang="ru-RU" sz="1800" baseline="0" dirty="0" smtClean="0"/>
                        <a:t>, игрового, развивающего и другого современного оборудования, материальных ценностей в целях развития муниципальных систем социальной поддержки детей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800" dirty="0" smtClean="0"/>
                        <a:t> Продолжение работы специалистов, обладающих компетенциями</a:t>
                      </a:r>
                      <a:r>
                        <a:rPr lang="ru-RU" sz="1800" baseline="0" dirty="0" smtClean="0"/>
                        <a:t> оказания адресной социальной помощи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7881" y="2060848"/>
            <a:ext cx="6063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Будем работать вместе!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47664" y="3949799"/>
            <a:ext cx="6955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Департамент поддержки социальные проектов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8 (495) 606-69-35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331640" y="217250"/>
            <a:ext cx="59961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проектной деятельности муниципальных образований –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деятельности Фонда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5895" y="2060848"/>
            <a:ext cx="2809453" cy="40324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отборы инновационных социальных проектов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государственных и муниципальных учреждений, российских некоммерческих организаций и общественных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</a:p>
          <a:p>
            <a:pPr lvl="0"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2009-2015 гг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03700"/>
              </p:ext>
            </p:extLst>
          </p:nvPr>
        </p:nvGraphicFramePr>
        <p:xfrm>
          <a:off x="4089994" y="2060848"/>
          <a:ext cx="477619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097"/>
                <a:gridCol w="2388097"/>
              </a:tblGrid>
              <a:tr h="133267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конкурсные отборы проектов </a:t>
                      </a:r>
                      <a:r>
                        <a:rPr lang="ru-RU" b="1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образований</a:t>
                      </a:r>
                      <a:endParaRPr lang="ru-RU" b="1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тематические конкурсы  проектов </a:t>
                      </a:r>
                      <a:r>
                        <a:rPr lang="ru-RU" b="1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образований</a:t>
                      </a:r>
                      <a:r>
                        <a:rPr lang="ru-RU" b="0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государственных и муниципальных учреждений, российских некоммерческих организаций и общественных объединений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5150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2015 года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331640" y="323612"/>
            <a:ext cx="5996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Фондом муниципальных проектов в субъектах РФ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7272808" cy="4176464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6942699"/>
              </p:ext>
            </p:extLst>
          </p:nvPr>
        </p:nvGraphicFramePr>
        <p:xfrm>
          <a:off x="1187624" y="5661248"/>
          <a:ext cx="7678564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5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331640" y="323612"/>
            <a:ext cx="6336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муниципальный проект,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получивший грант Фонда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86604" y="969943"/>
            <a:ext cx="1581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6395424"/>
              </p:ext>
            </p:extLst>
          </p:nvPr>
        </p:nvGraphicFramePr>
        <p:xfrm>
          <a:off x="574601" y="1431608"/>
          <a:ext cx="8326636" cy="523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72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82625" y="2565400"/>
            <a:ext cx="13684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2263" y="2278063"/>
            <a:ext cx="10080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3065933" y="1604169"/>
            <a:ext cx="2881313" cy="3937000"/>
            <a:chOff x="1920" y="1010"/>
            <a:chExt cx="1815" cy="2480"/>
          </a:xfrm>
        </p:grpSpPr>
        <p:pic>
          <p:nvPicPr>
            <p:cNvPr id="926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010"/>
              <a:ext cx="1815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63" name="Text Box 6"/>
            <p:cNvSpPr txBox="1">
              <a:spLocks noChangeArrowheads="1"/>
            </p:cNvSpPr>
            <p:nvPr/>
          </p:nvSpPr>
          <p:spPr bwMode="auto">
            <a:xfrm>
              <a:off x="2326" y="1639"/>
              <a:ext cx="1002" cy="1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342900" indent="-341313" algn="l" eaLnBrk="0" hangingPunct="0">
                <a:spcBef>
                  <a:spcPts val="800"/>
                </a:spcBef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 algn="l" eaLnBrk="0" hangingPunct="0">
                <a:spcBef>
                  <a:spcPts val="700"/>
                </a:spcBef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8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 algn="l" eaLnBrk="0" hangingPunct="0">
                <a:spcBef>
                  <a:spcPts val="600"/>
                </a:spcBef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 algn="l" eaLnBrk="0" hangingPunct="0">
                <a:spcBef>
                  <a:spcPts val="500"/>
                </a:spcBef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 algn="l" eaLnBrk="0" hangingPunct="0">
                <a:spcBef>
                  <a:spcPts val="500"/>
                </a:spcBef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Ресурсное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обеспечение: 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финансовое,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кадровое, 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материально-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техническое,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r>
                <a:rPr lang="ru-RU" altLang="ru-RU" sz="1400" dirty="0">
                  <a:latin typeface="Times New Roman" pitchFamily="16" charset="0"/>
                  <a:cs typeface="Times New Roman" pitchFamily="16" charset="0"/>
                </a:rPr>
                <a:t>информационное</a:t>
              </a:r>
            </a:p>
            <a:p>
              <a:pPr algn="ctr" eaLnBrk="1" hangingPunct="1">
                <a:spcBef>
                  <a:spcPts val="350"/>
                </a:spcBef>
                <a:buClrTx/>
                <a:buFontTx/>
                <a:buNone/>
              </a:pPr>
              <a:endParaRPr lang="ru-RU" altLang="ru-RU" sz="1400" dirty="0">
                <a:latin typeface="Times New Roman" pitchFamily="16" charset="0"/>
                <a:cs typeface="Times New Roman" pitchFamily="16" charset="0"/>
              </a:endParaRPr>
            </a:p>
          </p:txBody>
        </p:sp>
      </p:grpSp>
      <p:grpSp>
        <p:nvGrpSpPr>
          <p:cNvPr id="9222" name="Group 7"/>
          <p:cNvGrpSpPr>
            <a:grpSpLocks/>
          </p:cNvGrpSpPr>
          <p:nvPr/>
        </p:nvGrpSpPr>
        <p:grpSpPr bwMode="auto">
          <a:xfrm>
            <a:off x="8101013" y="2730013"/>
            <a:ext cx="938212" cy="1431925"/>
            <a:chOff x="5103" y="1624"/>
            <a:chExt cx="591" cy="902"/>
          </a:xfrm>
        </p:grpSpPr>
        <p:pic>
          <p:nvPicPr>
            <p:cNvPr id="926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1624"/>
              <a:ext cx="591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5108" y="1628"/>
              <a:ext cx="583" cy="8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marL="342900" indent="-341313"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 b="1"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>
                <a:spcBef>
                  <a:spcPts val="350"/>
                </a:spcBef>
                <a:buClrTx/>
                <a:buFontTx/>
                <a:buNone/>
                <a:defRPr/>
              </a:pPr>
              <a:r>
                <a:rPr lang="ru-RU" altLang="ru-RU" sz="1400" dirty="0" smtClean="0">
                  <a:latin typeface="Times New Roman" pitchFamily="16" charset="0"/>
                  <a:cs typeface="Times New Roman" pitchFamily="16" charset="0"/>
                </a:rPr>
                <a:t>Решение</a:t>
              </a:r>
            </a:p>
            <a:p>
              <a:pPr marL="0" indent="1588" algn="ctr">
                <a:spcBef>
                  <a:spcPts val="350"/>
                </a:spcBef>
                <a:buClrTx/>
                <a:buFontTx/>
                <a:buNone/>
                <a:tabLst>
                  <a:tab pos="0" algn="l"/>
                  <a:tab pos="1257300" algn="l"/>
                  <a:tab pos="2171700" algn="l"/>
                  <a:tab pos="3086100" algn="l"/>
                  <a:tab pos="4000500" algn="l"/>
                  <a:tab pos="4914900" algn="l"/>
                  <a:tab pos="5829300" algn="l"/>
                  <a:tab pos="6743700" algn="l"/>
                  <a:tab pos="7658100" algn="l"/>
                  <a:tab pos="8572500" algn="l"/>
                  <a:tab pos="9486900" algn="l"/>
                  <a:tab pos="10401300" algn="l"/>
                </a:tabLst>
                <a:defRPr/>
              </a:pPr>
              <a:r>
                <a:rPr lang="ru-RU" altLang="ru-RU" sz="1400" dirty="0" smtClean="0">
                  <a:latin typeface="Times New Roman" pitchFamily="16" charset="0"/>
                  <a:cs typeface="Times New Roman" pitchFamily="16" charset="0"/>
                </a:rPr>
                <a:t>проблем, задач</a:t>
              </a:r>
            </a:p>
          </p:txBody>
        </p:sp>
      </p:grpSp>
      <p:pic>
        <p:nvPicPr>
          <p:cNvPr id="925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831602"/>
            <a:ext cx="1243012" cy="1706563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1331913" y="3860800"/>
            <a:ext cx="144462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 rot="10800000">
            <a:off x="2052638" y="1560513"/>
            <a:ext cx="433387" cy="43195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marL="342900" indent="-341313" algn="l" eaLnBrk="0" hangingPunct="0">
              <a:spcBef>
                <a:spcPts val="8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algn="l" eaLnBrk="0" hangingPunct="0">
              <a:spcBef>
                <a:spcPts val="7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l" eaLnBrk="0" hangingPunct="0">
              <a:spcBef>
                <a:spcPts val="6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rtl="1" eaLnBrk="1" hangingPunct="1">
              <a:spcBef>
                <a:spcPts val="600"/>
              </a:spcBef>
              <a:buClrTx/>
              <a:buFontTx/>
              <a:buNone/>
            </a:pPr>
            <a:r>
              <a:rPr lang="ru-RU" altLang="ru-RU" sz="2400" b="0">
                <a:latin typeface="Times New Roman" pitchFamily="16" charset="0"/>
              </a:rPr>
              <a:t>Результаты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1908175" y="3860800"/>
            <a:ext cx="144463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>
            <a:off x="2484438" y="3860800"/>
            <a:ext cx="1428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>
            <a:off x="7885113" y="3429000"/>
            <a:ext cx="2159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29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2" y="5960926"/>
            <a:ext cx="4321076" cy="6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30" name="Line 19"/>
          <p:cNvSpPr>
            <a:spLocks noChangeShapeType="1"/>
          </p:cNvSpPr>
          <p:nvPr/>
        </p:nvSpPr>
        <p:spPr bwMode="auto">
          <a:xfrm flipH="1">
            <a:off x="825498" y="6310313"/>
            <a:ext cx="2017713" cy="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20"/>
          <p:cNvSpPr>
            <a:spLocks noChangeShapeType="1"/>
          </p:cNvSpPr>
          <p:nvPr/>
        </p:nvSpPr>
        <p:spPr bwMode="auto">
          <a:xfrm flipV="1">
            <a:off x="825498" y="4501354"/>
            <a:ext cx="3177" cy="1807369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7164288" y="6310313"/>
            <a:ext cx="1368525" cy="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22"/>
          <p:cNvSpPr>
            <a:spLocks noChangeShapeType="1"/>
          </p:cNvSpPr>
          <p:nvPr/>
        </p:nvSpPr>
        <p:spPr bwMode="auto">
          <a:xfrm flipV="1">
            <a:off x="8532814" y="4155588"/>
            <a:ext cx="0" cy="2154724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234" name="Group 27"/>
          <p:cNvGrpSpPr>
            <a:grpSpLocks/>
          </p:cNvGrpSpPr>
          <p:nvPr/>
        </p:nvGrpSpPr>
        <p:grpSpPr bwMode="auto">
          <a:xfrm>
            <a:off x="5945659" y="1350169"/>
            <a:ext cx="2001837" cy="4443412"/>
            <a:chOff x="3729" y="623"/>
            <a:chExt cx="1261" cy="2799"/>
          </a:xfrm>
        </p:grpSpPr>
        <p:grpSp>
          <p:nvGrpSpPr>
            <p:cNvPr id="9243" name="Group 28"/>
            <p:cNvGrpSpPr>
              <a:grpSpLocks/>
            </p:cNvGrpSpPr>
            <p:nvPr/>
          </p:nvGrpSpPr>
          <p:grpSpPr bwMode="auto">
            <a:xfrm>
              <a:off x="3743" y="623"/>
              <a:ext cx="1247" cy="643"/>
              <a:chOff x="3743" y="623"/>
              <a:chExt cx="1247" cy="643"/>
            </a:xfrm>
          </p:grpSpPr>
          <p:pic>
            <p:nvPicPr>
              <p:cNvPr id="9256" name="Picture 29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3" y="623"/>
                <a:ext cx="1247" cy="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257" name="Text Box 30"/>
              <p:cNvSpPr txBox="1">
                <a:spLocks noChangeArrowheads="1"/>
              </p:cNvSpPr>
              <p:nvPr/>
            </p:nvSpPr>
            <p:spPr bwMode="auto">
              <a:xfrm>
                <a:off x="3745" y="633"/>
                <a:ext cx="1239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 indent="1588" algn="l" eaLnBrk="0" hangingPunct="0">
                  <a:spcBef>
                    <a:spcPts val="800"/>
                  </a:spcBef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32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algn="l" eaLnBrk="0" hangingPunct="0">
                  <a:spcBef>
                    <a:spcPts val="700"/>
                  </a:spcBef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algn="l" eaLnBrk="0" hangingPunct="0">
                  <a:spcBef>
                    <a:spcPts val="600"/>
                  </a:spcBef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algn="l" eaLnBrk="0" hangingPunct="0">
                  <a:spcBef>
                    <a:spcPts val="500"/>
                  </a:spcBef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algn="l" eaLnBrk="0" hangingPunct="0">
                  <a:spcBef>
                    <a:spcPts val="500"/>
                  </a:spcBef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2171700" algn="l"/>
                    <a:tab pos="3086100" algn="l"/>
                    <a:tab pos="4000500" algn="l"/>
                    <a:tab pos="4914900" algn="l"/>
                    <a:tab pos="5829300" algn="l"/>
                    <a:tab pos="6743700" algn="l"/>
                    <a:tab pos="7658100" algn="l"/>
                    <a:tab pos="8572500" algn="l"/>
                    <a:tab pos="9486900" algn="l"/>
                    <a:tab pos="104013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  <a:cs typeface="Times New Roman" pitchFamily="16" charset="0"/>
                  </a:rPr>
                  <a:t>Повышение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  <a:cs typeface="Times New Roman" pitchFamily="16" charset="0"/>
                  </a:rPr>
                  <a:t>качества и расширение спектра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  <a:cs typeface="Times New Roman" pitchFamily="16" charset="0"/>
                  </a:rPr>
                  <a:t>социальных услуг</a:t>
                </a:r>
              </a:p>
            </p:txBody>
          </p:sp>
        </p:grpSp>
        <p:grpSp>
          <p:nvGrpSpPr>
            <p:cNvPr id="9244" name="Group 34"/>
            <p:cNvGrpSpPr>
              <a:grpSpLocks/>
            </p:cNvGrpSpPr>
            <p:nvPr/>
          </p:nvGrpSpPr>
          <p:grpSpPr bwMode="auto">
            <a:xfrm>
              <a:off x="3730" y="1263"/>
              <a:ext cx="1260" cy="740"/>
              <a:chOff x="3730" y="1263"/>
              <a:chExt cx="1260" cy="740"/>
            </a:xfrm>
          </p:grpSpPr>
          <p:pic>
            <p:nvPicPr>
              <p:cNvPr id="9254" name="Picture 3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0" y="1284"/>
                <a:ext cx="1247" cy="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255" name="Text Box 36"/>
              <p:cNvSpPr txBox="1">
                <a:spLocks noChangeArrowheads="1"/>
              </p:cNvSpPr>
              <p:nvPr/>
            </p:nvSpPr>
            <p:spPr bwMode="auto">
              <a:xfrm>
                <a:off x="3752" y="1263"/>
                <a:ext cx="1238" cy="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 algn="l" eaLnBrk="0" hangingPunct="0">
                  <a:spcBef>
                    <a:spcPts val="8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algn="l"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algn="l"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 dirty="0">
                    <a:latin typeface="Times New Roman" pitchFamily="16" charset="0"/>
                  </a:rPr>
                  <a:t>Специальные,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 dirty="0">
                    <a:latin typeface="Times New Roman" pitchFamily="16" charset="0"/>
                  </a:rPr>
                  <a:t> профилактические и социально-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 dirty="0">
                    <a:latin typeface="Times New Roman" pitchFamily="16" charset="0"/>
                  </a:rPr>
                  <a:t>реабилитационные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 dirty="0">
                    <a:latin typeface="Times New Roman" pitchFamily="16" charset="0"/>
                  </a:rPr>
                  <a:t>мероприятия </a:t>
                </a:r>
              </a:p>
            </p:txBody>
          </p:sp>
        </p:grpSp>
        <p:grpSp>
          <p:nvGrpSpPr>
            <p:cNvPr id="9245" name="Group 37"/>
            <p:cNvGrpSpPr>
              <a:grpSpLocks/>
            </p:cNvGrpSpPr>
            <p:nvPr/>
          </p:nvGrpSpPr>
          <p:grpSpPr bwMode="auto">
            <a:xfrm>
              <a:off x="3743" y="2049"/>
              <a:ext cx="1247" cy="222"/>
              <a:chOff x="3743" y="2049"/>
              <a:chExt cx="1247" cy="222"/>
            </a:xfrm>
          </p:grpSpPr>
          <p:pic>
            <p:nvPicPr>
              <p:cNvPr id="9252" name="Picture 3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3" y="2049"/>
                <a:ext cx="1247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253" name="Text Box 39"/>
              <p:cNvSpPr txBox="1">
                <a:spLocks noChangeArrowheads="1"/>
              </p:cNvSpPr>
              <p:nvPr/>
            </p:nvSpPr>
            <p:spPr bwMode="auto">
              <a:xfrm>
                <a:off x="3752" y="2055"/>
                <a:ext cx="1238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 algn="l" eaLnBrk="0" hangingPunct="0">
                  <a:spcBef>
                    <a:spcPts val="8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algn="l"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algn="l"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</a:rPr>
                  <a:t>Подготовка кадров</a:t>
                </a:r>
              </a:p>
            </p:txBody>
          </p:sp>
        </p:grpSp>
        <p:grpSp>
          <p:nvGrpSpPr>
            <p:cNvPr id="9246" name="Group 40"/>
            <p:cNvGrpSpPr>
              <a:grpSpLocks/>
            </p:cNvGrpSpPr>
            <p:nvPr/>
          </p:nvGrpSpPr>
          <p:grpSpPr bwMode="auto">
            <a:xfrm>
              <a:off x="3729" y="2338"/>
              <a:ext cx="1261" cy="521"/>
              <a:chOff x="3729" y="2338"/>
              <a:chExt cx="1261" cy="521"/>
            </a:xfrm>
          </p:grpSpPr>
          <p:pic>
            <p:nvPicPr>
              <p:cNvPr id="9250" name="Picture 41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3" y="2350"/>
                <a:ext cx="1247" cy="5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251" name="Text Box 42"/>
              <p:cNvSpPr txBox="1">
                <a:spLocks noChangeArrowheads="1"/>
              </p:cNvSpPr>
              <p:nvPr/>
            </p:nvSpPr>
            <p:spPr bwMode="auto">
              <a:xfrm>
                <a:off x="3729" y="2338"/>
                <a:ext cx="1238" cy="5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 algn="l" eaLnBrk="0" hangingPunct="0">
                  <a:spcBef>
                    <a:spcPts val="8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algn="l"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algn="l"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</a:rPr>
                  <a:t>Внедрение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</a:rPr>
                  <a:t>новых технологий,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</a:rPr>
                  <a:t>методов, методик</a:t>
                </a:r>
              </a:p>
            </p:txBody>
          </p:sp>
        </p:grpSp>
        <p:grpSp>
          <p:nvGrpSpPr>
            <p:cNvPr id="9247" name="Group 43"/>
            <p:cNvGrpSpPr>
              <a:grpSpLocks/>
            </p:cNvGrpSpPr>
            <p:nvPr/>
          </p:nvGrpSpPr>
          <p:grpSpPr bwMode="auto">
            <a:xfrm>
              <a:off x="3739" y="2902"/>
              <a:ext cx="1239" cy="520"/>
              <a:chOff x="3739" y="2902"/>
              <a:chExt cx="1239" cy="520"/>
            </a:xfrm>
          </p:grpSpPr>
          <p:pic>
            <p:nvPicPr>
              <p:cNvPr id="9248" name="Picture 44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9" y="2902"/>
                <a:ext cx="1239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9249" name="Text Box 45"/>
              <p:cNvSpPr txBox="1">
                <a:spLocks noChangeArrowheads="1"/>
              </p:cNvSpPr>
              <p:nvPr/>
            </p:nvSpPr>
            <p:spPr bwMode="auto">
              <a:xfrm>
                <a:off x="3743" y="2909"/>
                <a:ext cx="1230" cy="5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>
                <a:lvl1pPr algn="l" eaLnBrk="0" hangingPunct="0">
                  <a:spcBef>
                    <a:spcPts val="8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1pPr>
                <a:lvl2pPr algn="l" eaLnBrk="0" hangingPunct="0">
                  <a:spcBef>
                    <a:spcPts val="7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2pPr>
                <a:lvl3pPr algn="l" eaLnBrk="0" hangingPunct="0"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3pPr>
                <a:lvl4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4pPr>
                <a:lvl5pPr algn="l" eaLnBrk="0" hangingPunct="0">
                  <a:spcBef>
                    <a:spcPts val="5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ru-RU" altLang="ru-RU" sz="1400">
                    <a:latin typeface="Times New Roman" pitchFamily="16" charset="0"/>
                  </a:rPr>
                  <a:t>Новые управленческие инструменты</a:t>
                </a:r>
              </a:p>
            </p:txBody>
          </p:sp>
        </p:grpSp>
      </p:grpSp>
      <p:sp>
        <p:nvSpPr>
          <p:cNvPr id="9235" name="Rectangle 47"/>
          <p:cNvSpPr>
            <a:spLocks noChangeArrowheads="1"/>
          </p:cNvSpPr>
          <p:nvPr/>
        </p:nvSpPr>
        <p:spPr bwMode="auto">
          <a:xfrm rot="10800000">
            <a:off x="2627313" y="1560513"/>
            <a:ext cx="431800" cy="43195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marL="342900" indent="-341313" algn="l" eaLnBrk="0" hangingPunct="0">
              <a:spcBef>
                <a:spcPts val="8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algn="l" eaLnBrk="0" hangingPunct="0">
              <a:spcBef>
                <a:spcPts val="7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l" eaLnBrk="0" hangingPunct="0">
              <a:spcBef>
                <a:spcPts val="6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rtl="1" eaLnBrk="1" hangingPunct="1">
              <a:spcBef>
                <a:spcPts val="600"/>
              </a:spcBef>
              <a:buClrTx/>
              <a:buFontTx/>
              <a:buNone/>
            </a:pPr>
            <a:r>
              <a:rPr lang="ru-RU" altLang="ru-RU" sz="2400" b="0">
                <a:latin typeface="Times New Roman" pitchFamily="16" charset="0"/>
              </a:rPr>
              <a:t>Мероприятия</a:t>
            </a:r>
          </a:p>
        </p:txBody>
      </p:sp>
      <p:sp>
        <p:nvSpPr>
          <p:cNvPr id="9236" name="Rectangle 48"/>
          <p:cNvSpPr>
            <a:spLocks noChangeArrowheads="1"/>
          </p:cNvSpPr>
          <p:nvPr/>
        </p:nvSpPr>
        <p:spPr bwMode="auto">
          <a:xfrm rot="10800000">
            <a:off x="1476375" y="1560513"/>
            <a:ext cx="431800" cy="43195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marL="342900" indent="-341313" algn="l" eaLnBrk="0" hangingPunct="0">
              <a:spcBef>
                <a:spcPts val="8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algn="l" eaLnBrk="0" hangingPunct="0">
              <a:spcBef>
                <a:spcPts val="7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l" eaLnBrk="0" hangingPunct="0">
              <a:spcBef>
                <a:spcPts val="6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l" eaLnBrk="0" hangingPunct="0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rtl="1" eaLnBrk="1" hangingPunct="1">
              <a:spcBef>
                <a:spcPts val="600"/>
              </a:spcBef>
              <a:buClrTx/>
              <a:buFontTx/>
              <a:buNone/>
            </a:pPr>
            <a:r>
              <a:rPr lang="ru-RU" altLang="ru-RU" sz="2400" b="0">
                <a:latin typeface="Times New Roman" pitchFamily="16" charset="0"/>
              </a:rPr>
              <a:t>Целевая группа</a:t>
            </a: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1331640" y="323612"/>
            <a:ext cx="6336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«Портрет» муниципального проекта</a:t>
            </a:r>
          </a:p>
        </p:txBody>
      </p:sp>
      <p:pic>
        <p:nvPicPr>
          <p:cNvPr id="49" name="Рисунок 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21625" y="219691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9700" y="3207831"/>
            <a:ext cx="1227137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ru-RU" altLang="ru-RU" sz="1400" dirty="0">
                <a:latin typeface="Times New Roman" pitchFamily="16" charset="0"/>
                <a:cs typeface="Times New Roman" pitchFamily="16" charset="0"/>
              </a:rPr>
              <a:t>Социальные</a:t>
            </a:r>
          </a:p>
          <a:p>
            <a:pPr algn="ctr">
              <a:buClrTx/>
              <a:buFontTx/>
              <a:buNone/>
              <a:defRPr/>
            </a:pPr>
            <a:r>
              <a:rPr lang="ru-RU" altLang="ru-RU" sz="1400" dirty="0">
                <a:latin typeface="Times New Roman" pitchFamily="16" charset="0"/>
                <a:cs typeface="Times New Roman" pitchFamily="16" charset="0"/>
              </a:rPr>
              <a:t>проблемы,</a:t>
            </a:r>
          </a:p>
          <a:p>
            <a:pPr indent="1588" algn="ctr">
              <a:tabLst>
                <a:tab pos="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ru-RU" altLang="ru-RU" sz="1400" dirty="0">
                <a:latin typeface="Times New Roman" pitchFamily="16" charset="0"/>
                <a:cs typeface="Times New Roman" pitchFamily="16" charset="0"/>
              </a:rPr>
              <a:t>острые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2216150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115616" y="323612"/>
            <a:ext cx="6552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 Фондом муниципальных проектов</a:t>
            </a: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20001144"/>
              </p:ext>
            </p:extLst>
          </p:nvPr>
        </p:nvGraphicFramePr>
        <p:xfrm>
          <a:off x="1115616" y="1844824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966142"/>
            <a:ext cx="576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муниципального проекта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115616" y="323612"/>
            <a:ext cx="6552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встречи</a:t>
            </a: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756542" y="1190871"/>
            <a:ext cx="7918947" cy="5334472"/>
            <a:chOff x="756542" y="1190871"/>
            <a:chExt cx="7918947" cy="5344146"/>
          </a:xfrm>
          <a:solidFill>
            <a:schemeClr val="bg2"/>
          </a:solidFill>
        </p:grpSpPr>
        <p:sp>
          <p:nvSpPr>
            <p:cNvPr id="7" name="Полилиния 6"/>
            <p:cNvSpPr/>
            <p:nvPr/>
          </p:nvSpPr>
          <p:spPr>
            <a:xfrm rot="21600000">
              <a:off x="756542" y="1190872"/>
              <a:ext cx="2513952" cy="5344145"/>
            </a:xfrm>
            <a:prstGeom prst="rect">
              <a:avLst/>
            </a:prstGeom>
            <a:grpFill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0" tIns="1068830" rIns="127001" bIns="1068829" numCol="1" spcCol="1270" anchor="t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выполняли проект</a:t>
              </a:r>
            </a:p>
            <a:p>
              <a:pPr lvl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3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33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Батайск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Смоленск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459039" y="1190872"/>
              <a:ext cx="2513952" cy="5344145"/>
            </a:xfrm>
            <a:prstGeom prst="rect">
              <a:avLst/>
            </a:prstGeom>
            <a:grpFill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7000" tIns="1068830" rIns="127001" bIns="1068829" numCol="1" spcCol="1270" anchor="t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выполняют проект</a:t>
              </a:r>
            </a:p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i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 г. Уфа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гп</a:t>
              </a: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Кратово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 г. Сызрань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 г. Кумертау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Архангельск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Новотроицк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Тюмень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Ступино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161537" y="1190871"/>
              <a:ext cx="2513952" cy="5344145"/>
            </a:xfrm>
            <a:prstGeom prst="rect">
              <a:avLst/>
            </a:prstGeom>
            <a:grpFill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7800" tIns="1068830" rIns="177801" bIns="1068829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участвуют в текущем конкурсе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i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Тула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Ливны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6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115616" y="332656"/>
            <a:ext cx="6552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конкурс муниципальных проектов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82" y="1195859"/>
            <a:ext cx="5394647" cy="341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67494" y="2071024"/>
            <a:ext cx="30013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30% заявок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отклоняются на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97832" y="5085184"/>
            <a:ext cx="6598444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«Как подготовить конкурсную заявку и получить грант Фонда»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10.00  26 мая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064" y="169863"/>
            <a:ext cx="6840760" cy="98901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Опыт проектной деятельности муниципалитетов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программе Ежегодных выставок-форумов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«Вместе – ради детей»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7824" y="188913"/>
            <a:ext cx="9969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87064" y="1340768"/>
            <a:ext cx="684076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Интерактивные площадки муниципалитетов (экспозиции, деловые мероприятия)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5539" y="2267744"/>
            <a:ext cx="684076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муниципалитетов на региональных интерактивных площадках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3140968"/>
            <a:ext cx="684076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деловые мероприятия программы для исполнителей и разработчиков муниципальных проектов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47047"/>
              </p:ext>
            </p:extLst>
          </p:nvPr>
        </p:nvGraphicFramePr>
        <p:xfrm>
          <a:off x="1043608" y="4725144"/>
          <a:ext cx="7560840" cy="1280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2016 г.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г. Москва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145 муниципалитетов,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 них 11 – самостоятельные площадки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6-8 сентября 2017г.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г. Мурманск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Приглашаем к участию!</a:t>
                      </a:r>
                      <a:endParaRPr lang="ru-RU" sz="24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7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3121</TotalTime>
  <Words>660</Words>
  <Application>Microsoft Office PowerPoint</Application>
  <PresentationFormat>Экран (4:3)</PresentationFormat>
  <Paragraphs>141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VI ВСЕРОССИЙСКАЯ ВСТРЕЧА УЧАСТНИКОВ  КОНКУРСОВ ГОРОДОВ РОССИИ   «ГОРОДА ДЛЯ ДЕТЕЙ»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Опыт проектной деятельности муниципалитетов  в программе Ежегодных выставок-форумов  «Вместе – ради детей»</vt:lpstr>
      <vt:lpstr>  Возможности для муниципальных учреждений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GEG</dc:creator>
  <cp:lastModifiedBy>Свешникова Виктория Константиновна</cp:lastModifiedBy>
  <cp:revision>208</cp:revision>
  <cp:lastPrinted>2017-05-23T13:11:55Z</cp:lastPrinted>
  <dcterms:created xsi:type="dcterms:W3CDTF">2011-05-26T13:52:17Z</dcterms:created>
  <dcterms:modified xsi:type="dcterms:W3CDTF">2017-05-23T15:24:34Z</dcterms:modified>
</cp:coreProperties>
</file>